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Signika Bold" charset="1" panose="02010003020600000004"/>
      <p:regular r:id="rId20"/>
    </p:embeddedFont>
    <p:embeddedFont>
      <p:font typeface="Signika" charset="1" panose="02010003020600000004"/>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notesSlides/notesSlide2.xml" Type="http://schemas.openxmlformats.org/officeDocument/2006/relationships/notesSlide"/><Relationship Id="rId27" Target="notesSlides/notesSlide3.xml" Type="http://schemas.openxmlformats.org/officeDocument/2006/relationships/notesSlide"/><Relationship Id="rId28" Target="notesSlides/notesSlide4.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system is using a balloon as a propeller system. Before launch we tied an inflated balloon to a straw using a rubber band. When we release the system, the air escapes, coming out as a small, steady jet. That jet pushes against the air around it, creating forward thrust. This slow, controlled release gives us gentle propulsion instead of one quick burst. That lets the system stay in motion long enough to deliver the items without any motors or electronics. Once we launch it, the balloon does all the work by converting its stored air pressure into motion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system is using a balloon as a propeller system. Before launch we tied an inflated balloon to a straw using a rubber band. When we release the system, the air escapes, coming out as a small, steady jet. That jet pushes against the air around it, creating forward thrust. This slow, controlled release gives us gentle propulsion instead of one quick burst. That lets the system stay in motion long enough to deliver the items without any motors or electronics. Once we launch it, the balloon does all the work by converting its stored air pressure into motion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system is using a balloon as a propeller system. Before launch we tied an inflated balloon to a straw using a rubber band. When we release the system, the air escapes, coming out as a small, steady jet. That jet pushes against the air around it, creating forward thrust. This slow, controlled release gives us gentle propulsion instead of one quick burst. That lets the system stay in motion long enough to deliver the items without any motors or electronics. Once we launch it, the balloon does all the work by converting its stored air pressure into motion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system is using a balloon as a propeller system. Before launch we tied an inflated balloon to a straw using a rubber band. When we release the system, the air escapes, coming out as a small, steady jet. That jet pushes against the air around it, creating forward thrust. This slow, controlled release gives us gentle propulsion instead of one quick burst. That lets the system stay in motion long enough to deliver the items without any motors or electronics. Once we launch it, the balloon does all the work by converting its stored air pressure into motion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24.jpeg" Type="http://schemas.openxmlformats.org/officeDocument/2006/relationships/image"/><Relationship Id="rId19" Target="../media/image2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13.png" Type="http://schemas.openxmlformats.org/officeDocument/2006/relationships/image"/><Relationship Id="rId16" Target="../media/image14.svg" Type="http://schemas.openxmlformats.org/officeDocument/2006/relationships/image"/><Relationship Id="rId17" Target="../media/image15.png" Type="http://schemas.openxmlformats.org/officeDocument/2006/relationships/image"/><Relationship Id="rId18" Target="../media/image16.sv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jpeg" Type="http://schemas.openxmlformats.org/officeDocument/2006/relationships/image"/><Relationship Id="rId19" Target="../media/image18.jpeg" Type="http://schemas.openxmlformats.org/officeDocument/2006/relationships/image"/><Relationship Id="rId2" Target="../media/image1.png" Type="http://schemas.openxmlformats.org/officeDocument/2006/relationships/image"/><Relationship Id="rId20" Target="../media/image19.jpeg" Type="http://schemas.openxmlformats.org/officeDocument/2006/relationships/image"/><Relationship Id="rId21" Target="../media/image20.jpeg" Type="http://schemas.openxmlformats.org/officeDocument/2006/relationships/image"/><Relationship Id="rId22" Target="../media/image21.jpeg" Type="http://schemas.openxmlformats.org/officeDocument/2006/relationships/image"/><Relationship Id="rId23" Target="../media/image22.jpe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4856097" y="3380042"/>
            <a:ext cx="8575806" cy="3556761"/>
          </a:xfrm>
          <a:prstGeom prst="rect">
            <a:avLst/>
          </a:prstGeom>
        </p:spPr>
        <p:txBody>
          <a:bodyPr anchor="t" rtlCol="false" tIns="0" lIns="0" bIns="0" rIns="0">
            <a:spAutoFit/>
          </a:bodyPr>
          <a:lstStyle/>
          <a:p>
            <a:pPr algn="ctr">
              <a:lnSpc>
                <a:spcPts val="13438"/>
              </a:lnSpc>
            </a:pPr>
            <a:r>
              <a:rPr lang="en-US" b="true" sz="15099">
                <a:solidFill>
                  <a:srgbClr val="F092B4"/>
                </a:solidFill>
                <a:latin typeface="Signika Bold"/>
                <a:ea typeface="Signika Bold"/>
                <a:cs typeface="Signika Bold"/>
                <a:sym typeface="Signika Bold"/>
              </a:rPr>
              <a:t>GROUP PROJECT</a:t>
            </a:r>
          </a:p>
        </p:txBody>
      </p:sp>
      <p:sp>
        <p:nvSpPr>
          <p:cNvPr name="TextBox 15" id="15"/>
          <p:cNvSpPr txBox="true"/>
          <p:nvPr/>
        </p:nvSpPr>
        <p:spPr>
          <a:xfrm rot="0">
            <a:off x="5646158" y="6860603"/>
            <a:ext cx="6995684" cy="960755"/>
          </a:xfrm>
          <a:prstGeom prst="rect">
            <a:avLst/>
          </a:prstGeom>
        </p:spPr>
        <p:txBody>
          <a:bodyPr anchor="t" rtlCol="false" tIns="0" lIns="0" bIns="0" rIns="0">
            <a:spAutoFit/>
          </a:bodyPr>
          <a:lstStyle/>
          <a:p>
            <a:pPr algn="ctr">
              <a:lnSpc>
                <a:spcPts val="3699"/>
              </a:lnSpc>
            </a:pPr>
            <a:r>
              <a:rPr lang="en-US" sz="3699">
                <a:solidFill>
                  <a:srgbClr val="F092B4"/>
                </a:solidFill>
                <a:latin typeface="Signika"/>
                <a:ea typeface="Signika"/>
                <a:cs typeface="Signika"/>
                <a:sym typeface="Signika"/>
              </a:rPr>
              <a:t>Riya Shah, Tasnim Amara, Emaan Anwar, Simar Sabharwal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false" flipV="false" rot="0">
            <a:off x="5725691" y="2176821"/>
            <a:ext cx="5783222" cy="7710963"/>
          </a:xfrm>
          <a:custGeom>
            <a:avLst/>
            <a:gdLst/>
            <a:ahLst/>
            <a:cxnLst/>
            <a:rect r="r" b="b" t="t" l="l"/>
            <a:pathLst>
              <a:path h="7710963" w="5783222">
                <a:moveTo>
                  <a:pt x="0" y="0"/>
                </a:moveTo>
                <a:lnTo>
                  <a:pt x="5783222" y="0"/>
                </a:lnTo>
                <a:lnTo>
                  <a:pt x="5783222" y="7710963"/>
                </a:lnTo>
                <a:lnTo>
                  <a:pt x="0" y="7710963"/>
                </a:lnTo>
                <a:lnTo>
                  <a:pt x="0" y="0"/>
                </a:lnTo>
                <a:close/>
              </a:path>
            </a:pathLst>
          </a:custGeom>
          <a:blipFill>
            <a:blip r:embed="rId2"/>
            <a:stretch>
              <a:fillRect l="0" t="0" r="0" b="0"/>
            </a:stretch>
          </a:blipFill>
        </p:spPr>
      </p:sp>
      <p:sp>
        <p:nvSpPr>
          <p:cNvPr name="TextBox 3" id="3"/>
          <p:cNvSpPr txBox="true"/>
          <p:nvPr/>
        </p:nvSpPr>
        <p:spPr>
          <a:xfrm rot="0">
            <a:off x="3091369" y="439486"/>
            <a:ext cx="12368610" cy="1566544"/>
          </a:xfrm>
          <a:prstGeom prst="rect">
            <a:avLst/>
          </a:prstGeom>
        </p:spPr>
        <p:txBody>
          <a:bodyPr anchor="t" rtlCol="false" tIns="0" lIns="0" bIns="0" rIns="0">
            <a:spAutoFit/>
          </a:bodyPr>
          <a:lstStyle/>
          <a:p>
            <a:pPr algn="ctr">
              <a:lnSpc>
                <a:spcPts val="12880"/>
              </a:lnSpc>
            </a:pPr>
            <a:r>
              <a:rPr lang="en-US" sz="9200" b="true">
                <a:solidFill>
                  <a:srgbClr val="F092B4"/>
                </a:solidFill>
                <a:latin typeface="Canva Sans Bold"/>
                <a:ea typeface="Canva Sans Bold"/>
                <a:cs typeface="Canva Sans Bold"/>
                <a:sym typeface="Canva Sans Bold"/>
              </a:rPr>
              <a:t>Final Prototype + FBD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3944166" y="1650404"/>
            <a:ext cx="3533270" cy="4711026"/>
          </a:xfrm>
          <a:custGeom>
            <a:avLst/>
            <a:gdLst/>
            <a:ahLst/>
            <a:cxnLst/>
            <a:rect r="r" b="b" t="t" l="l"/>
            <a:pathLst>
              <a:path h="4711026" w="3533270">
                <a:moveTo>
                  <a:pt x="0" y="0"/>
                </a:moveTo>
                <a:lnTo>
                  <a:pt x="3533270" y="0"/>
                </a:lnTo>
                <a:lnTo>
                  <a:pt x="3533270" y="4711026"/>
                </a:lnTo>
                <a:lnTo>
                  <a:pt x="0" y="4711026"/>
                </a:lnTo>
                <a:lnTo>
                  <a:pt x="0" y="0"/>
                </a:lnTo>
                <a:close/>
              </a:path>
            </a:pathLst>
          </a:custGeom>
          <a:blipFill>
            <a:blip r:embed="rId18"/>
            <a:stretch>
              <a:fillRect l="0" t="0" r="0" b="0"/>
            </a:stretch>
          </a:blipFill>
        </p:spPr>
      </p:sp>
      <p:sp>
        <p:nvSpPr>
          <p:cNvPr name="Freeform 15" id="15"/>
          <p:cNvSpPr/>
          <p:nvPr/>
        </p:nvSpPr>
        <p:spPr>
          <a:xfrm flipH="false" flipV="false" rot="5400000">
            <a:off x="10598266" y="5705483"/>
            <a:ext cx="4691803" cy="3518852"/>
          </a:xfrm>
          <a:custGeom>
            <a:avLst/>
            <a:gdLst/>
            <a:ahLst/>
            <a:cxnLst/>
            <a:rect r="r" b="b" t="t" l="l"/>
            <a:pathLst>
              <a:path h="3518852" w="4691803">
                <a:moveTo>
                  <a:pt x="0" y="0"/>
                </a:moveTo>
                <a:lnTo>
                  <a:pt x="4691803" y="0"/>
                </a:lnTo>
                <a:lnTo>
                  <a:pt x="4691803" y="3518852"/>
                </a:lnTo>
                <a:lnTo>
                  <a:pt x="0" y="3518852"/>
                </a:lnTo>
                <a:lnTo>
                  <a:pt x="0" y="0"/>
                </a:lnTo>
                <a:close/>
              </a:path>
            </a:pathLst>
          </a:custGeom>
          <a:blipFill>
            <a:blip r:embed="rId19"/>
            <a:stretch>
              <a:fillRect l="0" t="0" r="0" b="0"/>
            </a:stretch>
          </a:blipFill>
        </p:spPr>
      </p:sp>
      <p:sp>
        <p:nvSpPr>
          <p:cNvPr name="TextBox 16" id="16"/>
          <p:cNvSpPr txBox="true"/>
          <p:nvPr/>
        </p:nvSpPr>
        <p:spPr>
          <a:xfrm rot="0">
            <a:off x="2342155" y="1046962"/>
            <a:ext cx="12061570" cy="1256266"/>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DESIGN PROCESS</a:t>
            </a:r>
          </a:p>
        </p:txBody>
      </p:sp>
      <p:sp>
        <p:nvSpPr>
          <p:cNvPr name="TextBox 17" id="17"/>
          <p:cNvSpPr txBox="true"/>
          <p:nvPr/>
        </p:nvSpPr>
        <p:spPr>
          <a:xfrm rot="0">
            <a:off x="2342155" y="2495681"/>
            <a:ext cx="8521186" cy="6887210"/>
          </a:xfrm>
          <a:prstGeom prst="rect">
            <a:avLst/>
          </a:prstGeom>
        </p:spPr>
        <p:txBody>
          <a:bodyPr anchor="t" rtlCol="false" tIns="0" lIns="0" bIns="0" rIns="0">
            <a:spAutoFit/>
          </a:bodyPr>
          <a:lstStyle/>
          <a:p>
            <a:pPr algn="l" marL="734059" indent="-367030" lvl="1">
              <a:lnSpc>
                <a:spcPts val="3399"/>
              </a:lnSpc>
              <a:buAutoNum type="arabicPeriod" startAt="1"/>
            </a:pPr>
            <a:r>
              <a:rPr lang="en-US" sz="3399">
                <a:solidFill>
                  <a:srgbClr val="F092B4"/>
                </a:solidFill>
                <a:latin typeface="Signika"/>
                <a:ea typeface="Signika"/>
                <a:cs typeface="Signika"/>
                <a:sym typeface="Signika"/>
              </a:rPr>
              <a:t>Made the base of the prototype and attatched thin noodles to enable it to float</a:t>
            </a:r>
          </a:p>
          <a:p>
            <a:pPr algn="l" marL="734059" indent="-367030" lvl="1">
              <a:lnSpc>
                <a:spcPts val="3399"/>
              </a:lnSpc>
              <a:buAutoNum type="arabicPeriod" startAt="1"/>
            </a:pPr>
            <a:r>
              <a:rPr lang="en-US" sz="3399">
                <a:solidFill>
                  <a:srgbClr val="F092B4"/>
                </a:solidFill>
                <a:latin typeface="Signika"/>
                <a:ea typeface="Signika"/>
                <a:cs typeface="Signika"/>
                <a:sym typeface="Signika"/>
              </a:rPr>
              <a:t> Attatched paddles to the wheels to propel the prototype forward</a:t>
            </a:r>
          </a:p>
          <a:p>
            <a:pPr algn="l" marL="734059" indent="-367030" lvl="1">
              <a:lnSpc>
                <a:spcPts val="3399"/>
              </a:lnSpc>
              <a:buAutoNum type="arabicPeriod" startAt="1"/>
            </a:pPr>
            <a:r>
              <a:rPr lang="en-US" sz="3399">
                <a:solidFill>
                  <a:srgbClr val="F092B4"/>
                </a:solidFill>
                <a:latin typeface="Signika"/>
                <a:ea typeface="Signika"/>
                <a:cs typeface="Signika"/>
                <a:sym typeface="Signika"/>
              </a:rPr>
              <a:t>Made the top half of the prototype by attaching a second card board piece to 4 straws </a:t>
            </a:r>
          </a:p>
          <a:p>
            <a:pPr algn="l" marL="734059" indent="-367030" lvl="1">
              <a:lnSpc>
                <a:spcPts val="3399"/>
              </a:lnSpc>
              <a:buAutoNum type="arabicPeriod" startAt="1"/>
            </a:pPr>
            <a:r>
              <a:rPr lang="en-US" sz="3399">
                <a:solidFill>
                  <a:srgbClr val="F092B4"/>
                </a:solidFill>
                <a:latin typeface="Signika"/>
                <a:ea typeface="Signika"/>
                <a:cs typeface="Signika"/>
                <a:sym typeface="Signika"/>
              </a:rPr>
              <a:t>Used popsicle sticks to make ramps on our prototype </a:t>
            </a:r>
            <a:r>
              <a:rPr lang="en-US" sz="3399">
                <a:solidFill>
                  <a:srgbClr val="F092B4"/>
                </a:solidFill>
                <a:latin typeface="Signika"/>
                <a:ea typeface="Signika"/>
                <a:cs typeface="Signika"/>
                <a:sym typeface="Signika"/>
              </a:rPr>
              <a:t>using hot glue </a:t>
            </a:r>
          </a:p>
          <a:p>
            <a:pPr algn="l">
              <a:lnSpc>
                <a:spcPts val="3399"/>
              </a:lnSpc>
            </a:pPr>
            <a:r>
              <a:rPr lang="en-US" sz="3399">
                <a:solidFill>
                  <a:srgbClr val="F092B4"/>
                </a:solidFill>
                <a:latin typeface="Signika"/>
                <a:ea typeface="Signika"/>
                <a:cs typeface="Signika"/>
                <a:sym typeface="Signika"/>
              </a:rPr>
              <a:t>5.  Put air from the balloon and attached it to prototype as our second mechanical system</a:t>
            </a:r>
          </a:p>
          <a:p>
            <a:pPr algn="l">
              <a:lnSpc>
                <a:spcPts val="3399"/>
              </a:lnSpc>
            </a:pPr>
            <a:r>
              <a:rPr lang="en-US" sz="3399">
                <a:solidFill>
                  <a:srgbClr val="F092B4"/>
                </a:solidFill>
                <a:latin typeface="Signika"/>
                <a:ea typeface="Signika"/>
                <a:cs typeface="Signika"/>
                <a:sym typeface="Signika"/>
              </a:rPr>
              <a:t>6. Ravelled the elastic around the hook to create the pulley system</a:t>
            </a:r>
          </a:p>
          <a:p>
            <a:pPr algn="l">
              <a:lnSpc>
                <a:spcPts val="3399"/>
              </a:lnSpc>
            </a:pPr>
            <a:r>
              <a:rPr lang="en-US" sz="3399">
                <a:solidFill>
                  <a:srgbClr val="F092B4"/>
                </a:solidFill>
                <a:latin typeface="Signika"/>
                <a:ea typeface="Signika"/>
                <a:cs typeface="Signika"/>
                <a:sym typeface="Signika"/>
              </a:rPr>
              <a:t>7. Assembled everything together</a:t>
            </a:r>
          </a:p>
          <a:p>
            <a:pPr algn="l">
              <a:lnSpc>
                <a:spcPts val="3399"/>
              </a:lnSpc>
            </a:pPr>
            <a:r>
              <a:rPr lang="en-US" sz="3399">
                <a:solidFill>
                  <a:srgbClr val="F092B4"/>
                </a:solidFill>
                <a:latin typeface="Signika"/>
                <a:ea typeface="Signika"/>
                <a:cs typeface="Signika"/>
                <a:sym typeface="Signika"/>
              </a:rPr>
              <a:t>8' Tested our prototype </a:t>
            </a:r>
          </a:p>
          <a:p>
            <a:pPr algn="l">
              <a:lnSpc>
                <a:spcPts val="33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false" flipV="false" rot="0">
            <a:off x="848672" y="2968824"/>
            <a:ext cx="4333193" cy="5777591"/>
          </a:xfrm>
          <a:custGeom>
            <a:avLst/>
            <a:gdLst/>
            <a:ahLst/>
            <a:cxnLst/>
            <a:rect r="r" b="b" t="t" l="l"/>
            <a:pathLst>
              <a:path h="5777591" w="4333193">
                <a:moveTo>
                  <a:pt x="0" y="0"/>
                </a:moveTo>
                <a:lnTo>
                  <a:pt x="4333193" y="0"/>
                </a:lnTo>
                <a:lnTo>
                  <a:pt x="4333193" y="5777591"/>
                </a:lnTo>
                <a:lnTo>
                  <a:pt x="0" y="5777591"/>
                </a:lnTo>
                <a:lnTo>
                  <a:pt x="0" y="0"/>
                </a:lnTo>
                <a:close/>
              </a:path>
            </a:pathLst>
          </a:custGeom>
          <a:blipFill>
            <a:blip r:embed="rId2"/>
            <a:stretch>
              <a:fillRect l="0" t="0" r="0" b="0"/>
            </a:stretch>
          </a:blipFill>
        </p:spPr>
      </p:sp>
      <p:sp>
        <p:nvSpPr>
          <p:cNvPr name="Freeform 3" id="3"/>
          <p:cNvSpPr/>
          <p:nvPr/>
        </p:nvSpPr>
        <p:spPr>
          <a:xfrm flipH="false" flipV="false" rot="0">
            <a:off x="6246431" y="3088648"/>
            <a:ext cx="4405240" cy="5873653"/>
          </a:xfrm>
          <a:custGeom>
            <a:avLst/>
            <a:gdLst/>
            <a:ahLst/>
            <a:cxnLst/>
            <a:rect r="r" b="b" t="t" l="l"/>
            <a:pathLst>
              <a:path h="5873653" w="4405240">
                <a:moveTo>
                  <a:pt x="0" y="0"/>
                </a:moveTo>
                <a:lnTo>
                  <a:pt x="4405240" y="0"/>
                </a:lnTo>
                <a:lnTo>
                  <a:pt x="4405240" y="5873653"/>
                </a:lnTo>
                <a:lnTo>
                  <a:pt x="0" y="5873653"/>
                </a:lnTo>
                <a:lnTo>
                  <a:pt x="0" y="0"/>
                </a:lnTo>
                <a:close/>
              </a:path>
            </a:pathLst>
          </a:custGeom>
          <a:blipFill>
            <a:blip r:embed="rId3"/>
            <a:stretch>
              <a:fillRect l="0" t="0" r="0" b="0"/>
            </a:stretch>
          </a:blipFill>
        </p:spPr>
      </p:sp>
      <p:sp>
        <p:nvSpPr>
          <p:cNvPr name="Freeform 4" id="4"/>
          <p:cNvSpPr/>
          <p:nvPr/>
        </p:nvSpPr>
        <p:spPr>
          <a:xfrm flipH="false" flipV="false" rot="0">
            <a:off x="11484899" y="2726543"/>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4"/>
            <a:stretch>
              <a:fillRect l="0" t="0" r="0" b="0"/>
            </a:stretch>
          </a:blipFill>
        </p:spPr>
      </p:sp>
      <p:sp>
        <p:nvSpPr>
          <p:cNvPr name="TextBox 5" id="5"/>
          <p:cNvSpPr txBox="true"/>
          <p:nvPr/>
        </p:nvSpPr>
        <p:spPr>
          <a:xfrm rot="0">
            <a:off x="5031411" y="455945"/>
            <a:ext cx="6835279" cy="1566544"/>
          </a:xfrm>
          <a:prstGeom prst="rect">
            <a:avLst/>
          </a:prstGeom>
        </p:spPr>
        <p:txBody>
          <a:bodyPr anchor="t" rtlCol="false" tIns="0" lIns="0" bIns="0" rIns="0">
            <a:spAutoFit/>
          </a:bodyPr>
          <a:lstStyle/>
          <a:p>
            <a:pPr algn="ctr">
              <a:lnSpc>
                <a:spcPts val="12880"/>
              </a:lnSpc>
            </a:pPr>
            <a:r>
              <a:rPr lang="en-US" sz="9200" b="true">
                <a:solidFill>
                  <a:srgbClr val="F092B4"/>
                </a:solidFill>
                <a:latin typeface="Canva Sans Bold"/>
                <a:ea typeface="Canva Sans Bold"/>
                <a:cs typeface="Canva Sans Bold"/>
                <a:sym typeface="Canva Sans Bold"/>
              </a:rPr>
              <a:t>The Process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4562522" y="3063832"/>
            <a:ext cx="9162955" cy="1256266"/>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CONCLUSION</a:t>
            </a:r>
          </a:p>
        </p:txBody>
      </p:sp>
      <p:sp>
        <p:nvSpPr>
          <p:cNvPr name="TextBox 15" id="15"/>
          <p:cNvSpPr txBox="true"/>
          <p:nvPr/>
        </p:nvSpPr>
        <p:spPr>
          <a:xfrm rot="0">
            <a:off x="3861941" y="4652327"/>
            <a:ext cx="10564118" cy="45827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learned teamwork</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learned critical thinking skills</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enjoyed the experience</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learned the design process</a:t>
            </a:r>
          </a:p>
          <a:p>
            <a:pPr algn="ctr">
              <a:lnSpc>
                <a:spcPts val="727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4856097" y="3588957"/>
            <a:ext cx="8575806" cy="3556761"/>
          </a:xfrm>
          <a:prstGeom prst="rect">
            <a:avLst/>
          </a:prstGeom>
        </p:spPr>
        <p:txBody>
          <a:bodyPr anchor="t" rtlCol="false" tIns="0" lIns="0" bIns="0" rIns="0">
            <a:spAutoFit/>
          </a:bodyPr>
          <a:lstStyle/>
          <a:p>
            <a:pPr algn="ctr">
              <a:lnSpc>
                <a:spcPts val="13438"/>
              </a:lnSpc>
            </a:pPr>
            <a:r>
              <a:rPr lang="en-US" b="true" sz="15099">
                <a:solidFill>
                  <a:srgbClr val="F092B4"/>
                </a:solidFill>
                <a:latin typeface="Signika Bold"/>
                <a:ea typeface="Signika Bold"/>
                <a:cs typeface="Signika Bold"/>
                <a:sym typeface="Signika Bold"/>
              </a:rPr>
              <a:t>THANK</a:t>
            </a:r>
          </a:p>
          <a:p>
            <a:pPr algn="ctr">
              <a:lnSpc>
                <a:spcPts val="13438"/>
              </a:lnSpc>
            </a:pPr>
            <a:r>
              <a:rPr lang="en-US" sz="15099" b="true">
                <a:solidFill>
                  <a:srgbClr val="F092B4"/>
                </a:solidFill>
                <a:latin typeface="Signika Bold"/>
                <a:ea typeface="Signika Bold"/>
                <a:cs typeface="Signika Bold"/>
                <a:sym typeface="Signika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2021161" y="1323975"/>
            <a:ext cx="13526879" cy="1256266"/>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PROBLEM STATEMENT </a:t>
            </a:r>
          </a:p>
        </p:txBody>
      </p:sp>
      <p:sp>
        <p:nvSpPr>
          <p:cNvPr name="TextBox 15" id="15"/>
          <p:cNvSpPr txBox="true"/>
          <p:nvPr/>
        </p:nvSpPr>
        <p:spPr>
          <a:xfrm rot="0">
            <a:off x="2110508" y="2658726"/>
            <a:ext cx="13348185" cy="6554470"/>
          </a:xfrm>
          <a:prstGeom prst="rect">
            <a:avLst/>
          </a:prstGeom>
        </p:spPr>
        <p:txBody>
          <a:bodyPr anchor="t" rtlCol="false" tIns="0" lIns="0" bIns="0" rIns="0">
            <a:spAutoFit/>
          </a:bodyPr>
          <a:lstStyle/>
          <a:p>
            <a:pPr algn="l" marL="798828" indent="-399414" lvl="1">
              <a:lnSpc>
                <a:spcPts val="5179"/>
              </a:lnSpc>
              <a:buFont typeface="Arial"/>
              <a:buChar char="•"/>
            </a:pPr>
            <a:r>
              <a:rPr lang="en-US" b="true" sz="3699">
                <a:solidFill>
                  <a:srgbClr val="F092B4"/>
                </a:solidFill>
                <a:latin typeface="Signika Bold"/>
                <a:ea typeface="Signika Bold"/>
                <a:cs typeface="Signika Bold"/>
                <a:sym typeface="Signika Bold"/>
              </a:rPr>
              <a:t>Severe flooding has isolated two remote communities, cutting off access to food, medical supplies, and emergency aid. Rising water levels, debris, and damaged terrain have made ground transport unusable.</a:t>
            </a:r>
          </a:p>
          <a:p>
            <a:pPr algn="l" marL="798828" indent="-399414" lvl="1">
              <a:lnSpc>
                <a:spcPts val="5179"/>
              </a:lnSpc>
              <a:buFont typeface="Arial"/>
              <a:buChar char="•"/>
            </a:pPr>
            <a:r>
              <a:rPr lang="en-US" b="true" sz="3699">
                <a:solidFill>
                  <a:srgbClr val="F092B4"/>
                </a:solidFill>
                <a:latin typeface="Signika Bold"/>
                <a:ea typeface="Signika Bold"/>
                <a:cs typeface="Signika Bold"/>
                <a:sym typeface="Signika Bold"/>
              </a:rPr>
              <a:t>To restore support, a small-scale rescue vehicle must reliably navigate floodwaters, withstand currents and obstacles, and deliver essential aid to both communities. Reaching these locations safely, without sinking or damaging the cargo, represents the core engineering challenge of this problem.</a:t>
            </a:r>
          </a:p>
          <a:p>
            <a:pPr algn="l">
              <a:lnSpc>
                <a:spcPts val="5179"/>
              </a:lnSpc>
            </a:pPr>
            <a:r>
              <a:rPr lang="en-US" sz="3699" b="true">
                <a:solidFill>
                  <a:srgbClr val="F092B4"/>
                </a:solidFill>
                <a:latin typeface="Signika Bold"/>
                <a:ea typeface="Signika Bold"/>
                <a:cs typeface="Signika Bold"/>
                <a:sym typeface="Signika Bold"/>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3087080" y="1216524"/>
            <a:ext cx="9613390" cy="1256266"/>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 OUR GOALS</a:t>
            </a:r>
          </a:p>
        </p:txBody>
      </p:sp>
      <p:sp>
        <p:nvSpPr>
          <p:cNvPr name="TextBox 15" id="15"/>
          <p:cNvSpPr txBox="true"/>
          <p:nvPr/>
        </p:nvSpPr>
        <p:spPr>
          <a:xfrm rot="0">
            <a:off x="0" y="2963526"/>
            <a:ext cx="15150835" cy="5506720"/>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Ensure the size fits the 13 by 13  constraints</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Try having a budget under $1000</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Try to get our prototype from the first destination to the second with no interference in between</a:t>
            </a:r>
          </a:p>
          <a:p>
            <a:pPr algn="ctr" marL="1122679" indent="-561340" lvl="1">
              <a:lnSpc>
                <a:spcPts val="7279"/>
              </a:lnSpc>
              <a:buFont typeface="Arial"/>
              <a:buChar char="•"/>
            </a:pPr>
            <a:r>
              <a:rPr lang="en-US" b="true" sz="5199">
                <a:solidFill>
                  <a:srgbClr val="F092B4"/>
                </a:solidFill>
                <a:latin typeface="Canva Sans Bold"/>
                <a:ea typeface="Canva Sans Bold"/>
                <a:cs typeface="Canva Sans Bold"/>
                <a:sym typeface="Canva Sans Bold"/>
              </a:rPr>
              <a:t>Use two different propeller system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4562522" y="1822733"/>
            <a:ext cx="9162955" cy="2406683"/>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TIMELINE GOALS</a:t>
            </a:r>
          </a:p>
        </p:txBody>
      </p:sp>
      <p:sp>
        <p:nvSpPr>
          <p:cNvPr name="TextBox 15" id="15"/>
          <p:cNvSpPr txBox="true"/>
          <p:nvPr/>
        </p:nvSpPr>
        <p:spPr>
          <a:xfrm rot="0">
            <a:off x="3223751" y="4488858"/>
            <a:ext cx="11840499" cy="5172710"/>
          </a:xfrm>
          <a:prstGeom prst="rect">
            <a:avLst/>
          </a:prstGeom>
        </p:spPr>
        <p:txBody>
          <a:bodyPr anchor="t" rtlCol="false" tIns="0" lIns="0" bIns="0" rIns="0">
            <a:spAutoFit/>
          </a:bodyPr>
          <a:lstStyle/>
          <a:p>
            <a:pPr algn="ctr">
              <a:lnSpc>
                <a:spcPts val="3399"/>
              </a:lnSpc>
            </a:pPr>
            <a:r>
              <a:rPr lang="en-US" sz="3399">
                <a:solidFill>
                  <a:srgbClr val="F092B4"/>
                </a:solidFill>
                <a:latin typeface="Signika"/>
                <a:ea typeface="Signika"/>
                <a:cs typeface="Signika"/>
                <a:sym typeface="Signika"/>
              </a:rPr>
              <a:t>10:00 Get the sketch ready</a:t>
            </a:r>
          </a:p>
          <a:p>
            <a:pPr algn="ctr">
              <a:lnSpc>
                <a:spcPts val="3399"/>
              </a:lnSpc>
            </a:pPr>
            <a:r>
              <a:rPr lang="en-US" sz="3399">
                <a:solidFill>
                  <a:srgbClr val="F092B4"/>
                </a:solidFill>
                <a:latin typeface="Signika"/>
                <a:ea typeface="Signika"/>
                <a:cs typeface="Signika"/>
                <a:sym typeface="Signika"/>
              </a:rPr>
              <a:t>11:00 Finish the materials list and budget</a:t>
            </a:r>
          </a:p>
          <a:p>
            <a:pPr algn="ctr">
              <a:lnSpc>
                <a:spcPts val="3399"/>
              </a:lnSpc>
            </a:pPr>
            <a:r>
              <a:rPr lang="en-US" sz="3399">
                <a:solidFill>
                  <a:srgbClr val="F092B4"/>
                </a:solidFill>
                <a:latin typeface="Signika"/>
                <a:ea typeface="Signika"/>
                <a:cs typeface="Signika"/>
                <a:sym typeface="Signika"/>
              </a:rPr>
              <a:t>12:00 Compile the materials and start building it</a:t>
            </a:r>
          </a:p>
          <a:p>
            <a:pPr algn="ctr">
              <a:lnSpc>
                <a:spcPts val="3399"/>
              </a:lnSpc>
            </a:pPr>
            <a:r>
              <a:rPr lang="en-US" sz="3399">
                <a:solidFill>
                  <a:srgbClr val="F092B4"/>
                </a:solidFill>
                <a:latin typeface="Signika"/>
                <a:ea typeface="Signika"/>
                <a:cs typeface="Signika"/>
                <a:sym typeface="Signika"/>
              </a:rPr>
              <a:t>1:00 - focus on the propellers, the and the base of the prototype</a:t>
            </a:r>
          </a:p>
          <a:p>
            <a:pPr algn="ctr">
              <a:lnSpc>
                <a:spcPts val="3399"/>
              </a:lnSpc>
            </a:pPr>
            <a:r>
              <a:rPr lang="en-US" sz="3399">
                <a:solidFill>
                  <a:srgbClr val="F092B4"/>
                </a:solidFill>
                <a:latin typeface="Signika"/>
                <a:ea typeface="Signika"/>
                <a:cs typeface="Signika"/>
                <a:sym typeface="Signika"/>
              </a:rPr>
              <a:t>2:00- focus on the balloon mechanism, and ramps of the prototype</a:t>
            </a:r>
          </a:p>
          <a:p>
            <a:pPr algn="ctr">
              <a:lnSpc>
                <a:spcPts val="3399"/>
              </a:lnSpc>
            </a:pPr>
            <a:r>
              <a:rPr lang="en-US" sz="3399">
                <a:solidFill>
                  <a:srgbClr val="F092B4"/>
                </a:solidFill>
                <a:latin typeface="Signika"/>
                <a:ea typeface="Signika"/>
                <a:cs typeface="Signika"/>
                <a:sym typeface="Signika"/>
              </a:rPr>
              <a:t>2:30- Run tests and readjust the prototype if needed</a:t>
            </a:r>
          </a:p>
          <a:p>
            <a:pPr algn="ctr">
              <a:lnSpc>
                <a:spcPts val="3399"/>
              </a:lnSpc>
            </a:pPr>
            <a:r>
              <a:rPr lang="en-US" sz="3399">
                <a:solidFill>
                  <a:srgbClr val="F092B4"/>
                </a:solidFill>
                <a:latin typeface="Signika"/>
                <a:ea typeface="Signika"/>
                <a:cs typeface="Signika"/>
                <a:sym typeface="Signika"/>
              </a:rPr>
              <a:t>2:50 - Submit</a:t>
            </a:r>
          </a:p>
          <a:p>
            <a:pPr algn="ctr">
              <a:lnSpc>
                <a:spcPts val="3399"/>
              </a:lnSpc>
            </a:pPr>
          </a:p>
          <a:p>
            <a:pPr algn="ctr">
              <a:lnSpc>
                <a:spcPts val="3399"/>
              </a:lnSpc>
            </a:pPr>
          </a:p>
          <a:p>
            <a:pPr algn="ctr">
              <a:lnSpc>
                <a:spcPts val="3399"/>
              </a:lnSpc>
            </a:pPr>
          </a:p>
          <a:p>
            <a:pPr algn="ctr">
              <a:lnSpc>
                <a:spcPts val="33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aphicFrame>
        <p:nvGraphicFramePr>
          <p:cNvPr name="Table 14" id="14"/>
          <p:cNvGraphicFramePr>
            <a:graphicFrameLocks noGrp="true"/>
          </p:cNvGraphicFramePr>
          <p:nvPr/>
        </p:nvGraphicFramePr>
        <p:xfrm>
          <a:off x="522231" y="2472790"/>
          <a:ext cx="8490214" cy="7467600"/>
        </p:xfrm>
        <a:graphic>
          <a:graphicData uri="http://schemas.openxmlformats.org/drawingml/2006/table">
            <a:tbl>
              <a:tblPr/>
              <a:tblGrid>
                <a:gridCol w="3510991"/>
                <a:gridCol w="1548752"/>
                <a:gridCol w="3430471"/>
              </a:tblGrid>
              <a:tr h="746760">
                <a:tc>
                  <a:txBody>
                    <a:bodyPr anchor="t" rtlCol="false"/>
                    <a:lstStyle/>
                    <a:p>
                      <a:pPr algn="ctr">
                        <a:lnSpc>
                          <a:spcPts val="2520"/>
                        </a:lnSpc>
                        <a:defRPr/>
                      </a:pPr>
                      <a:r>
                        <a:rPr lang="en-US" sz="1800" b="true">
                          <a:solidFill>
                            <a:srgbClr val="000000"/>
                          </a:solidFill>
                          <a:latin typeface="Signika Bold"/>
                          <a:ea typeface="Signika Bold"/>
                          <a:cs typeface="Signika Bold"/>
                          <a:sym typeface="Signika Bold"/>
                        </a:rPr>
                        <a:t>MATERIAL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Signika Bold"/>
                          <a:ea typeface="Signika Bold"/>
                          <a:cs typeface="Signika Bold"/>
                          <a:sym typeface="Signika Bold"/>
                        </a:rPr>
                        <a:t>QUANTITY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COST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BALLOON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WHEELS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BAMBOO STICKS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20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STRAWS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CARDBOARD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10 x 12 cm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THIN NOODLE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200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HOT GLUE STICK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SARAN WRAP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a:lnSpc>
                          <a:spcPts val="2520"/>
                        </a:lnSpc>
                        <a:defRPr/>
                      </a:pPr>
                      <a:r>
                        <a:rPr lang="en-US" sz="1800">
                          <a:solidFill>
                            <a:srgbClr val="000000"/>
                          </a:solidFill>
                          <a:latin typeface="Signika"/>
                          <a:ea typeface="Signika"/>
                          <a:cs typeface="Signika"/>
                          <a:sym typeface="Signika"/>
                        </a:rPr>
                        <a:t>ELASTIC BANDS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Signika"/>
                          <a:ea typeface="Signika"/>
                          <a:cs typeface="Signika"/>
                          <a:sym typeface="Signika"/>
                        </a:rPr>
                        <a:t>105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5" id="15"/>
          <p:cNvSpPr txBox="true"/>
          <p:nvPr/>
        </p:nvSpPr>
        <p:spPr>
          <a:xfrm rot="0">
            <a:off x="1588756" y="1216524"/>
            <a:ext cx="14847379" cy="1256266"/>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MATERIALS AND PRICING</a:t>
            </a:r>
          </a:p>
        </p:txBody>
      </p:sp>
      <p:graphicFrame>
        <p:nvGraphicFramePr>
          <p:cNvPr name="Table 16" id="16"/>
          <p:cNvGraphicFramePr>
            <a:graphicFrameLocks noGrp="true"/>
          </p:cNvGraphicFramePr>
          <p:nvPr/>
        </p:nvGraphicFramePr>
        <p:xfrm>
          <a:off x="9012445" y="2472790"/>
          <a:ext cx="8490214" cy="7467600"/>
        </p:xfrm>
        <a:graphic>
          <a:graphicData uri="http://schemas.openxmlformats.org/drawingml/2006/table">
            <a:tbl>
              <a:tblPr/>
              <a:tblGrid>
                <a:gridCol w="3510991"/>
                <a:gridCol w="1548752"/>
                <a:gridCol w="3430471"/>
              </a:tblGrid>
              <a:tr h="746760">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MATERIAL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QUANTITY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COST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POPSICLE STICKS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120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DUCT TAPE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150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CARDBOARD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10X6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CARDBOARD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5 x 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sz="1800">
                          <a:solidFill>
                            <a:srgbClr val="000000"/>
                          </a:solidFill>
                          <a:latin typeface="Signika"/>
                          <a:ea typeface="Signika"/>
                          <a:cs typeface="Signika"/>
                          <a:sym typeface="Signika"/>
                        </a:rPr>
                        <a:t>PIPE CLEANER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60">
                <a:tc>
                  <a:txBody>
                    <a:bodyPr anchor="t" rtlCol="false"/>
                    <a:lstStyle/>
                    <a:p>
                      <a:pPr algn="ctr" marL="0" indent="0" lvl="0">
                        <a:lnSpc>
                          <a:spcPts val="2520"/>
                        </a:lnSpc>
                        <a:spcBef>
                          <a:spcPct val="0"/>
                        </a:spcBef>
                        <a:defRPr/>
                      </a:pPr>
                      <a:r>
                        <a:rPr lang="en-US" b="true" sz="1800" strike="noStrike" u="none">
                          <a:solidFill>
                            <a:srgbClr val="000000"/>
                          </a:solidFill>
                          <a:latin typeface="Signika Bold"/>
                          <a:ea typeface="Signika Bold"/>
                          <a:cs typeface="Signika Bold"/>
                          <a:sym typeface="Signika Bold"/>
                        </a:rPr>
                        <a:t>TOTAL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520"/>
                        </a:lnSpc>
                        <a:spcBef>
                          <a:spcPct val="0"/>
                        </a:spcBef>
                        <a:defRPr/>
                      </a:pPr>
                      <a:r>
                        <a:rPr lang="en-US" b="true" sz="1800">
                          <a:solidFill>
                            <a:srgbClr val="000000"/>
                          </a:solidFill>
                          <a:latin typeface="Signika Bold"/>
                          <a:ea typeface="Signika Bold"/>
                          <a:cs typeface="Signika Bold"/>
                          <a:sym typeface="Signika Bold"/>
                        </a:rPr>
                        <a:t>1160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4225105" y="890251"/>
            <a:ext cx="9950807" cy="2406683"/>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MOVING MECHANISM</a:t>
            </a:r>
          </a:p>
        </p:txBody>
      </p:sp>
      <p:sp>
        <p:nvSpPr>
          <p:cNvPr name="TextBox 15" id="15"/>
          <p:cNvSpPr txBox="true"/>
          <p:nvPr/>
        </p:nvSpPr>
        <p:spPr>
          <a:xfrm rot="0">
            <a:off x="1651339" y="3266509"/>
            <a:ext cx="14722212" cy="8030104"/>
          </a:xfrm>
          <a:prstGeom prst="rect">
            <a:avLst/>
          </a:prstGeom>
        </p:spPr>
        <p:txBody>
          <a:bodyPr anchor="t" rtlCol="false" tIns="0" lIns="0" bIns="0" rIns="0">
            <a:spAutoFit/>
          </a:bodyPr>
          <a:lstStyle/>
          <a:p>
            <a:pPr algn="ctr">
              <a:lnSpc>
                <a:spcPts val="3395"/>
              </a:lnSpc>
            </a:pPr>
            <a:r>
              <a:rPr lang="en-US" sz="3395">
                <a:solidFill>
                  <a:srgbClr val="F092B4"/>
                </a:solidFill>
                <a:latin typeface="Signika"/>
                <a:ea typeface="Signika"/>
                <a:cs typeface="Signika"/>
                <a:sym typeface="Signika"/>
              </a:rPr>
              <a:t>To move our device we have decided to use 2 different propeller systems. </a:t>
            </a:r>
          </a:p>
          <a:p>
            <a:pPr algn="ctr">
              <a:lnSpc>
                <a:spcPts val="3395"/>
              </a:lnSpc>
            </a:pPr>
          </a:p>
          <a:p>
            <a:pPr algn="l">
              <a:lnSpc>
                <a:spcPts val="3095"/>
              </a:lnSpc>
            </a:pPr>
            <a:r>
              <a:rPr lang="en-US" sz="3095">
                <a:solidFill>
                  <a:srgbClr val="F092B4"/>
                </a:solidFill>
                <a:latin typeface="Signika"/>
                <a:ea typeface="Signika"/>
                <a:cs typeface="Signika"/>
                <a:sym typeface="Signika"/>
              </a:rPr>
              <a:t>1.Balloon propeller </a:t>
            </a:r>
          </a:p>
          <a:p>
            <a:pPr algn="l" marL="668394" indent="-334197" lvl="1">
              <a:lnSpc>
                <a:spcPts val="3095"/>
              </a:lnSpc>
              <a:buFont typeface="Arial"/>
              <a:buChar char="•"/>
            </a:pPr>
            <a:r>
              <a:rPr lang="en-US" sz="3095">
                <a:solidFill>
                  <a:srgbClr val="F092B4"/>
                </a:solidFill>
                <a:latin typeface="Signika"/>
                <a:ea typeface="Signika"/>
                <a:cs typeface="Signika"/>
                <a:sym typeface="Signika"/>
              </a:rPr>
              <a:t>Tied an inflated balloon to a straw using a rubber band</a:t>
            </a:r>
          </a:p>
          <a:p>
            <a:pPr algn="l" marL="668394" indent="-334197" lvl="1">
              <a:lnSpc>
                <a:spcPts val="3095"/>
              </a:lnSpc>
              <a:buFont typeface="Arial"/>
              <a:buChar char="•"/>
            </a:pPr>
            <a:r>
              <a:rPr lang="en-US" sz="3095">
                <a:solidFill>
                  <a:srgbClr val="F092B4"/>
                </a:solidFill>
                <a:latin typeface="Signika"/>
                <a:ea typeface="Signika"/>
                <a:cs typeface="Signika"/>
                <a:sym typeface="Signika"/>
              </a:rPr>
              <a:t>When released, air comes out as a small steady jet</a:t>
            </a:r>
          </a:p>
          <a:p>
            <a:pPr algn="l" marL="668394" indent="-334197" lvl="1">
              <a:lnSpc>
                <a:spcPts val="3095"/>
              </a:lnSpc>
              <a:buFont typeface="Arial"/>
              <a:buChar char="•"/>
            </a:pPr>
            <a:r>
              <a:rPr lang="en-US" sz="3095">
                <a:solidFill>
                  <a:srgbClr val="F092B4"/>
                </a:solidFill>
                <a:latin typeface="Signika"/>
                <a:ea typeface="Signika"/>
                <a:cs typeface="Signika"/>
                <a:sym typeface="Signika"/>
              </a:rPr>
              <a:t>Jet pushes against the air around it, creating forward thrust</a:t>
            </a:r>
          </a:p>
          <a:p>
            <a:pPr algn="l" marL="668394" indent="-334197" lvl="1">
              <a:lnSpc>
                <a:spcPts val="3095"/>
              </a:lnSpc>
              <a:buFont typeface="Arial"/>
              <a:buChar char="•"/>
            </a:pPr>
            <a:r>
              <a:rPr lang="en-US" sz="3095">
                <a:solidFill>
                  <a:srgbClr val="F092B4"/>
                </a:solidFill>
                <a:latin typeface="Signika"/>
                <a:ea typeface="Signika"/>
                <a:cs typeface="Signika"/>
                <a:sym typeface="Signika"/>
              </a:rPr>
              <a:t>Slow controlled release gives gentle propulsion</a:t>
            </a:r>
          </a:p>
          <a:p>
            <a:pPr algn="l" marL="668394" indent="-334197" lvl="1">
              <a:lnSpc>
                <a:spcPts val="3095"/>
              </a:lnSpc>
              <a:buFont typeface="Arial"/>
              <a:buChar char="•"/>
            </a:pPr>
            <a:r>
              <a:rPr lang="en-US" sz="3095">
                <a:solidFill>
                  <a:srgbClr val="F092B4"/>
                </a:solidFill>
                <a:latin typeface="Signika"/>
                <a:ea typeface="Signika"/>
                <a:cs typeface="Signika"/>
                <a:sym typeface="Signika"/>
              </a:rPr>
              <a:t>  Stored air pressure is converted to motion</a:t>
            </a:r>
          </a:p>
          <a:p>
            <a:pPr algn="l">
              <a:lnSpc>
                <a:spcPts val="3095"/>
              </a:lnSpc>
            </a:pPr>
          </a:p>
          <a:p>
            <a:pPr algn="l">
              <a:lnSpc>
                <a:spcPts val="3095"/>
              </a:lnSpc>
            </a:pPr>
            <a:r>
              <a:rPr lang="en-US" sz="3095">
                <a:solidFill>
                  <a:srgbClr val="F092B4"/>
                </a:solidFill>
                <a:latin typeface="Signika"/>
                <a:ea typeface="Signika"/>
                <a:cs typeface="Signika"/>
                <a:sym typeface="Signika"/>
              </a:rPr>
              <a:t>2. Pulley propeller</a:t>
            </a:r>
          </a:p>
          <a:p>
            <a:pPr algn="l" marL="668394" indent="-334197" lvl="1">
              <a:lnSpc>
                <a:spcPts val="3095"/>
              </a:lnSpc>
              <a:buFont typeface="Arial"/>
              <a:buChar char="•"/>
            </a:pPr>
            <a:r>
              <a:rPr lang="en-US" sz="3095">
                <a:solidFill>
                  <a:srgbClr val="F092B4"/>
                </a:solidFill>
                <a:latin typeface="Signika"/>
                <a:ea typeface="Signika"/>
                <a:cs typeface="Signika"/>
                <a:sym typeface="Signika"/>
              </a:rPr>
              <a:t>used a bamboo skewer, and put it through the two carboard pieces standing upright on both sides of the prototype </a:t>
            </a:r>
          </a:p>
          <a:p>
            <a:pPr algn="l" marL="668394" indent="-334197" lvl="1">
              <a:lnSpc>
                <a:spcPts val="3095"/>
              </a:lnSpc>
              <a:buFont typeface="Arial"/>
              <a:buChar char="•"/>
            </a:pPr>
            <a:r>
              <a:rPr lang="en-US" sz="3095">
                <a:solidFill>
                  <a:srgbClr val="F092B4"/>
                </a:solidFill>
                <a:latin typeface="Signika"/>
                <a:ea typeface="Signika"/>
                <a:cs typeface="Signika"/>
                <a:sym typeface="Signika"/>
              </a:rPr>
              <a:t>Created propellers for both sides- by attaching popsickle sticks with glue and duct tape. We designed the way we wanted out propellers to look before hand</a:t>
            </a:r>
          </a:p>
          <a:p>
            <a:pPr algn="l" marL="668394" indent="-334197" lvl="1">
              <a:lnSpc>
                <a:spcPts val="3095"/>
              </a:lnSpc>
              <a:buFont typeface="Arial"/>
              <a:buChar char="•"/>
            </a:pPr>
            <a:r>
              <a:rPr lang="en-US" sz="3095">
                <a:solidFill>
                  <a:srgbClr val="F092B4"/>
                </a:solidFill>
                <a:latin typeface="Signika"/>
                <a:ea typeface="Signika"/>
                <a:cs typeface="Signika"/>
                <a:sym typeface="Signika"/>
              </a:rPr>
              <a:t>used a pipe cleaner to create the hook (at the center of the base)</a:t>
            </a:r>
          </a:p>
          <a:p>
            <a:pPr algn="l" marL="668394" indent="-334197" lvl="1">
              <a:lnSpc>
                <a:spcPts val="3095"/>
              </a:lnSpc>
              <a:buFont typeface="Arial"/>
              <a:buChar char="•"/>
            </a:pPr>
            <a:r>
              <a:rPr lang="en-US" sz="3095">
                <a:solidFill>
                  <a:srgbClr val="F092B4"/>
                </a:solidFill>
                <a:latin typeface="Signika"/>
                <a:ea typeface="Signika"/>
                <a:cs typeface="Signika"/>
                <a:sym typeface="Signika"/>
              </a:rPr>
              <a:t>used the elastic for the pulley system</a:t>
            </a:r>
          </a:p>
          <a:p>
            <a:pPr algn="l" marL="668394" indent="-334197" lvl="1">
              <a:lnSpc>
                <a:spcPts val="3095"/>
              </a:lnSpc>
              <a:buFont typeface="Arial"/>
              <a:buChar char="•"/>
            </a:pPr>
            <a:r>
              <a:rPr lang="en-US" sz="3095">
                <a:solidFill>
                  <a:srgbClr val="F092B4"/>
                </a:solidFill>
                <a:latin typeface="Signika"/>
                <a:ea typeface="Signika"/>
                <a:cs typeface="Signika"/>
                <a:sym typeface="Signika"/>
              </a:rPr>
              <a:t>Assembled everything togther</a:t>
            </a:r>
          </a:p>
          <a:p>
            <a:pPr algn="l">
              <a:lnSpc>
                <a:spcPts val="3395"/>
              </a:lnSpc>
            </a:pPr>
          </a:p>
          <a:p>
            <a:pPr algn="ctr">
              <a:lnSpc>
                <a:spcPts val="3395"/>
              </a:lnSpc>
            </a:pPr>
          </a:p>
          <a:p>
            <a:pPr algn="just">
              <a:lnSpc>
                <a:spcPts val="339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4225105" y="890251"/>
            <a:ext cx="9950807" cy="2406683"/>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PROBLEMS WE FACED</a:t>
            </a:r>
          </a:p>
        </p:txBody>
      </p:sp>
      <p:sp>
        <p:nvSpPr>
          <p:cNvPr name="TextBox 15" id="15"/>
          <p:cNvSpPr txBox="true"/>
          <p:nvPr/>
        </p:nvSpPr>
        <p:spPr>
          <a:xfrm rot="0">
            <a:off x="1651339" y="3266509"/>
            <a:ext cx="14722212" cy="4743979"/>
          </a:xfrm>
          <a:prstGeom prst="rect">
            <a:avLst/>
          </a:prstGeom>
        </p:spPr>
        <p:txBody>
          <a:bodyPr anchor="t" rtlCol="false" tIns="0" lIns="0" bIns="0" rIns="0">
            <a:spAutoFit/>
          </a:bodyPr>
          <a:lstStyle/>
          <a:p>
            <a:pPr algn="ctr" marL="733162" indent="-366581" lvl="1">
              <a:lnSpc>
                <a:spcPts val="3395"/>
              </a:lnSpc>
              <a:buFont typeface="Arial"/>
              <a:buChar char="•"/>
            </a:pPr>
            <a:r>
              <a:rPr lang="en-US" sz="3395">
                <a:solidFill>
                  <a:srgbClr val="F092B4"/>
                </a:solidFill>
                <a:latin typeface="Signika"/>
                <a:ea typeface="Signika"/>
                <a:cs typeface="Signika"/>
                <a:sym typeface="Signika"/>
              </a:rPr>
              <a:t>Half way through we realized that our prototype doesn’t need to rotate and so after the first drop off it could move sideways towards the second drop off</a:t>
            </a:r>
          </a:p>
          <a:p>
            <a:pPr algn="ctr" marL="1466325" indent="-488775" lvl="2">
              <a:lnSpc>
                <a:spcPts val="3395"/>
              </a:lnSpc>
              <a:buFont typeface="Arial"/>
              <a:buChar char="⚬"/>
            </a:pPr>
            <a:r>
              <a:rPr lang="en-US" sz="3395">
                <a:solidFill>
                  <a:srgbClr val="F092B4"/>
                </a:solidFill>
                <a:latin typeface="Signika"/>
                <a:ea typeface="Signika"/>
                <a:cs typeface="Signika"/>
                <a:sym typeface="Signika"/>
              </a:rPr>
              <a:t>- Solution: instead of having three wheels, one of which was going to be used to change directions, we used only two, making our prototype more compact</a:t>
            </a:r>
          </a:p>
          <a:p>
            <a:pPr algn="ctr" marL="733162" indent="-366581" lvl="1">
              <a:lnSpc>
                <a:spcPts val="3395"/>
              </a:lnSpc>
              <a:buFont typeface="Arial"/>
              <a:buChar char="•"/>
            </a:pPr>
            <a:r>
              <a:rPr lang="en-US" sz="3395">
                <a:solidFill>
                  <a:srgbClr val="F092B4"/>
                </a:solidFill>
                <a:latin typeface="Signika"/>
                <a:ea typeface="Signika"/>
                <a:cs typeface="Signika"/>
                <a:sym typeface="Signika"/>
              </a:rPr>
              <a:t>There was an issue with the way the wheels were designed.  The length of the popsickle sticks was too long and was interfering with the movement of the protype.</a:t>
            </a:r>
          </a:p>
          <a:p>
            <a:pPr algn="ctr" marL="1466325" indent="-488775" lvl="2">
              <a:lnSpc>
                <a:spcPts val="3395"/>
              </a:lnSpc>
              <a:buFont typeface="Arial"/>
              <a:buChar char="⚬"/>
            </a:pPr>
            <a:r>
              <a:rPr lang="en-US" sz="3395">
                <a:solidFill>
                  <a:srgbClr val="F092B4"/>
                </a:solidFill>
                <a:latin typeface="Signika"/>
                <a:ea typeface="Signika"/>
                <a:cs typeface="Signika"/>
                <a:sym typeface="Signika"/>
              </a:rPr>
              <a:t>- Solution: cutting the popsickle sticks in half, and slightly changing up the way they were oriented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F3"/>
        </a:solidFill>
      </p:bgPr>
    </p:bg>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4" id="14"/>
          <p:cNvSpPr txBox="true"/>
          <p:nvPr/>
        </p:nvSpPr>
        <p:spPr>
          <a:xfrm rot="0">
            <a:off x="4225105" y="890251"/>
            <a:ext cx="9950807" cy="2406683"/>
          </a:xfrm>
          <a:prstGeom prst="rect">
            <a:avLst/>
          </a:prstGeom>
        </p:spPr>
        <p:txBody>
          <a:bodyPr anchor="t" rtlCol="false" tIns="0" lIns="0" bIns="0" rIns="0">
            <a:spAutoFit/>
          </a:bodyPr>
          <a:lstStyle/>
          <a:p>
            <a:pPr algn="ctr">
              <a:lnSpc>
                <a:spcPts val="9067"/>
              </a:lnSpc>
            </a:pPr>
            <a:r>
              <a:rPr lang="en-US" b="true" sz="10188">
                <a:solidFill>
                  <a:srgbClr val="F092B4"/>
                </a:solidFill>
                <a:latin typeface="Signika Bold"/>
                <a:ea typeface="Signika Bold"/>
                <a:cs typeface="Signika Bold"/>
                <a:sym typeface="Signika Bold"/>
              </a:rPr>
              <a:t>ORGANIZATION SKILLS</a:t>
            </a:r>
          </a:p>
        </p:txBody>
      </p:sp>
      <p:sp>
        <p:nvSpPr>
          <p:cNvPr name="TextBox 15" id="15"/>
          <p:cNvSpPr txBox="true"/>
          <p:nvPr/>
        </p:nvSpPr>
        <p:spPr>
          <a:xfrm rot="0">
            <a:off x="1651339" y="3266509"/>
            <a:ext cx="14722212" cy="3029479"/>
          </a:xfrm>
          <a:prstGeom prst="rect">
            <a:avLst/>
          </a:prstGeom>
        </p:spPr>
        <p:txBody>
          <a:bodyPr anchor="t" rtlCol="false" tIns="0" lIns="0" bIns="0" rIns="0">
            <a:spAutoFit/>
          </a:bodyPr>
          <a:lstStyle/>
          <a:p>
            <a:pPr algn="ctr" marL="733162" indent="-366581" lvl="1">
              <a:lnSpc>
                <a:spcPts val="3395"/>
              </a:lnSpc>
              <a:buFont typeface="Arial"/>
              <a:buChar char="•"/>
            </a:pPr>
            <a:r>
              <a:rPr lang="en-US" sz="3395">
                <a:solidFill>
                  <a:srgbClr val="F092B4"/>
                </a:solidFill>
                <a:latin typeface="Signika"/>
                <a:ea typeface="Signika"/>
                <a:cs typeface="Signika"/>
                <a:sym typeface="Signika"/>
              </a:rPr>
              <a:t>all had assigned roles</a:t>
            </a:r>
          </a:p>
          <a:p>
            <a:pPr algn="ctr" marL="733162" indent="-366581" lvl="1">
              <a:lnSpc>
                <a:spcPts val="3395"/>
              </a:lnSpc>
              <a:buFont typeface="Arial"/>
              <a:buChar char="•"/>
            </a:pPr>
            <a:r>
              <a:rPr lang="en-US" sz="3395">
                <a:solidFill>
                  <a:srgbClr val="F092B4"/>
                </a:solidFill>
                <a:latin typeface="Signika"/>
                <a:ea typeface="Signika"/>
                <a:cs typeface="Signika"/>
                <a:sym typeface="Signika"/>
              </a:rPr>
              <a:t>had a timetable to ensure we were on time with all tasks - problem faced as we were behind schedule</a:t>
            </a:r>
          </a:p>
          <a:p>
            <a:pPr algn="ctr" marL="733162" indent="-366581" lvl="1">
              <a:lnSpc>
                <a:spcPts val="3395"/>
              </a:lnSpc>
              <a:buFont typeface="Arial"/>
              <a:buChar char="•"/>
            </a:pPr>
            <a:r>
              <a:rPr lang="en-US" sz="3395">
                <a:solidFill>
                  <a:srgbClr val="F092B4"/>
                </a:solidFill>
                <a:latin typeface="Signika"/>
                <a:ea typeface="Signika"/>
                <a:cs typeface="Signika"/>
                <a:sym typeface="Signika"/>
              </a:rPr>
              <a:t>we all decided our goals in the beginning of the task:</a:t>
            </a:r>
          </a:p>
          <a:p>
            <a:pPr algn="ctr" marL="1466325" indent="-488775" lvl="2">
              <a:lnSpc>
                <a:spcPts val="3395"/>
              </a:lnSpc>
              <a:buFont typeface="Arial"/>
              <a:buChar char="⚬"/>
            </a:pPr>
            <a:r>
              <a:rPr lang="en-US" sz="3395">
                <a:solidFill>
                  <a:srgbClr val="F092B4"/>
                </a:solidFill>
                <a:latin typeface="Signika"/>
                <a:ea typeface="Signika"/>
                <a:cs typeface="Signika"/>
                <a:sym typeface="Signika"/>
              </a:rPr>
              <a:t>- for example, deiciding we want to make our prototype reach both locations with no contact at all between</a:t>
            </a:r>
          </a:p>
          <a:p>
            <a:pPr algn="ctr" marL="733162" indent="-366581" lvl="1">
              <a:lnSpc>
                <a:spcPts val="3395"/>
              </a:lnSpc>
              <a:buFont typeface="Arial"/>
              <a:buChar char="•"/>
            </a:pPr>
            <a:r>
              <a:rPr lang="en-US" sz="3395">
                <a:solidFill>
                  <a:srgbClr val="F092B4"/>
                </a:solidFill>
                <a:latin typeface="Signika"/>
                <a:ea typeface="Signika"/>
                <a:cs typeface="Signika"/>
                <a:sym typeface="Signika"/>
              </a:rPr>
              <a:t>Documenting all of our process through sketches, pictures, and notes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618103" y="7620897"/>
            <a:ext cx="7315200" cy="3274807"/>
          </a:xfrm>
          <a:custGeom>
            <a:avLst/>
            <a:gdLst/>
            <a:ahLst/>
            <a:cxnLst/>
            <a:rect r="r" b="b" t="t" l="l"/>
            <a:pathLst>
              <a:path h="3274807" w="7315200">
                <a:moveTo>
                  <a:pt x="7315200" y="0"/>
                </a:moveTo>
                <a:lnTo>
                  <a:pt x="0" y="0"/>
                </a:lnTo>
                <a:lnTo>
                  <a:pt x="0" y="3274806"/>
                </a:lnTo>
                <a:lnTo>
                  <a:pt x="7315200" y="3274806"/>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0903" y="7620897"/>
            <a:ext cx="7315200" cy="3274807"/>
          </a:xfrm>
          <a:custGeom>
            <a:avLst/>
            <a:gdLst/>
            <a:ahLst/>
            <a:cxnLst/>
            <a:rect r="r" b="b" t="t" l="l"/>
            <a:pathLst>
              <a:path h="3274807" w="7315200">
                <a:moveTo>
                  <a:pt x="0" y="0"/>
                </a:moveTo>
                <a:lnTo>
                  <a:pt x="7315200" y="0"/>
                </a:lnTo>
                <a:lnTo>
                  <a:pt x="7315200" y="3274806"/>
                </a:lnTo>
                <a:lnTo>
                  <a:pt x="0" y="3274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800000">
            <a:off x="12572566" y="-539881"/>
            <a:ext cx="7315200" cy="3274807"/>
          </a:xfrm>
          <a:custGeom>
            <a:avLst/>
            <a:gdLst/>
            <a:ahLst/>
            <a:cxnLst/>
            <a:rect r="r" b="b" t="t" l="l"/>
            <a:pathLst>
              <a:path h="3274807" w="7315200">
                <a:moveTo>
                  <a:pt x="7315200" y="0"/>
                </a:moveTo>
                <a:lnTo>
                  <a:pt x="0" y="0"/>
                </a:lnTo>
                <a:lnTo>
                  <a:pt x="0" y="3274807"/>
                </a:lnTo>
                <a:lnTo>
                  <a:pt x="7315200" y="3274807"/>
                </a:lnTo>
                <a:lnTo>
                  <a:pt x="73152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800000">
            <a:off x="-1636439" y="-539881"/>
            <a:ext cx="7315200" cy="3274807"/>
          </a:xfrm>
          <a:custGeom>
            <a:avLst/>
            <a:gdLst/>
            <a:ahLst/>
            <a:cxnLst/>
            <a:rect r="r" b="b" t="t" l="l"/>
            <a:pathLst>
              <a:path h="3274807" w="7315200">
                <a:moveTo>
                  <a:pt x="0" y="0"/>
                </a:moveTo>
                <a:lnTo>
                  <a:pt x="7315200" y="0"/>
                </a:lnTo>
                <a:lnTo>
                  <a:pt x="7315200" y="3274807"/>
                </a:lnTo>
                <a:lnTo>
                  <a:pt x="0" y="3274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951823" y="8601060"/>
            <a:ext cx="5192177" cy="4114800"/>
          </a:xfrm>
          <a:custGeom>
            <a:avLst/>
            <a:gdLst/>
            <a:ahLst/>
            <a:cxnLst/>
            <a:rect r="r" b="b" t="t" l="l"/>
            <a:pathLst>
              <a:path h="4114800" w="5192177">
                <a:moveTo>
                  <a:pt x="0" y="0"/>
                </a:moveTo>
                <a:lnTo>
                  <a:pt x="5192177" y="0"/>
                </a:lnTo>
                <a:lnTo>
                  <a:pt x="519217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7893775" y="-2057400"/>
            <a:ext cx="6282137" cy="4114800"/>
          </a:xfrm>
          <a:custGeom>
            <a:avLst/>
            <a:gdLst/>
            <a:ahLst/>
            <a:cxnLst/>
            <a:rect r="r" b="b" t="t" l="l"/>
            <a:pathLst>
              <a:path h="4114800" w="6282137">
                <a:moveTo>
                  <a:pt x="0" y="4114800"/>
                </a:moveTo>
                <a:lnTo>
                  <a:pt x="6282137" y="4114800"/>
                </a:lnTo>
                <a:lnTo>
                  <a:pt x="6282137"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5761485" y="8402325"/>
            <a:ext cx="1572853" cy="1711949"/>
          </a:xfrm>
          <a:custGeom>
            <a:avLst/>
            <a:gdLst/>
            <a:ahLst/>
            <a:cxnLst/>
            <a:rect r="r" b="b" t="t" l="l"/>
            <a:pathLst>
              <a:path h="1711949" w="1572853">
                <a:moveTo>
                  <a:pt x="0" y="0"/>
                </a:moveTo>
                <a:lnTo>
                  <a:pt x="1572853" y="0"/>
                </a:lnTo>
                <a:lnTo>
                  <a:pt x="1572853" y="1711950"/>
                </a:lnTo>
                <a:lnTo>
                  <a:pt x="0" y="1711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54213" y="-594976"/>
            <a:ext cx="1288334" cy="1189952"/>
          </a:xfrm>
          <a:custGeom>
            <a:avLst/>
            <a:gdLst/>
            <a:ahLst/>
            <a:cxnLst/>
            <a:rect r="r" b="b" t="t" l="l"/>
            <a:pathLst>
              <a:path h="1189952" w="1288334">
                <a:moveTo>
                  <a:pt x="0" y="0"/>
                </a:moveTo>
                <a:lnTo>
                  <a:pt x="1288333" y="0"/>
                </a:lnTo>
                <a:lnTo>
                  <a:pt x="1288333" y="1189952"/>
                </a:lnTo>
                <a:lnTo>
                  <a:pt x="0" y="11899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1615992">
            <a:off x="6160710" y="-3149181"/>
            <a:ext cx="3466129" cy="4114800"/>
          </a:xfrm>
          <a:custGeom>
            <a:avLst/>
            <a:gdLst/>
            <a:ahLst/>
            <a:cxnLst/>
            <a:rect r="r" b="b" t="t" l="l"/>
            <a:pathLst>
              <a:path h="4114800" w="3466129">
                <a:moveTo>
                  <a:pt x="0" y="0"/>
                </a:moveTo>
                <a:lnTo>
                  <a:pt x="3466129" y="0"/>
                </a:lnTo>
                <a:lnTo>
                  <a:pt x="346612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4288033">
            <a:off x="7909712" y="8908489"/>
            <a:ext cx="1860455" cy="2411571"/>
          </a:xfrm>
          <a:custGeom>
            <a:avLst/>
            <a:gdLst/>
            <a:ahLst/>
            <a:cxnLst/>
            <a:rect r="r" b="b" t="t" l="l"/>
            <a:pathLst>
              <a:path h="2411571" w="1860455">
                <a:moveTo>
                  <a:pt x="0" y="0"/>
                </a:moveTo>
                <a:lnTo>
                  <a:pt x="1860455" y="0"/>
                </a:lnTo>
                <a:lnTo>
                  <a:pt x="1860455" y="2411571"/>
                </a:lnTo>
                <a:lnTo>
                  <a:pt x="0" y="2411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7176638" y="6328758"/>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0">
            <a:off x="-1111362" y="921249"/>
            <a:ext cx="2222724" cy="2272302"/>
          </a:xfrm>
          <a:custGeom>
            <a:avLst/>
            <a:gdLst/>
            <a:ahLst/>
            <a:cxnLst/>
            <a:rect r="r" b="b" t="t" l="l"/>
            <a:pathLst>
              <a:path h="2272302" w="2222724">
                <a:moveTo>
                  <a:pt x="0" y="0"/>
                </a:moveTo>
                <a:lnTo>
                  <a:pt x="2222724" y="0"/>
                </a:lnTo>
                <a:lnTo>
                  <a:pt x="2222724" y="2272302"/>
                </a:lnTo>
                <a:lnTo>
                  <a:pt x="0" y="22723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9607095" y="5143500"/>
            <a:ext cx="3712722" cy="4950297"/>
          </a:xfrm>
          <a:custGeom>
            <a:avLst/>
            <a:gdLst/>
            <a:ahLst/>
            <a:cxnLst/>
            <a:rect r="r" b="b" t="t" l="l"/>
            <a:pathLst>
              <a:path h="4950297" w="3712722">
                <a:moveTo>
                  <a:pt x="0" y="0"/>
                </a:moveTo>
                <a:lnTo>
                  <a:pt x="3712722" y="0"/>
                </a:lnTo>
                <a:lnTo>
                  <a:pt x="3712722" y="4950297"/>
                </a:lnTo>
                <a:lnTo>
                  <a:pt x="0" y="4950297"/>
                </a:lnTo>
                <a:lnTo>
                  <a:pt x="0" y="0"/>
                </a:lnTo>
                <a:close/>
              </a:path>
            </a:pathLst>
          </a:custGeom>
          <a:blipFill>
            <a:blip r:embed="rId18"/>
            <a:stretch>
              <a:fillRect l="0" t="0" r="0" b="0"/>
            </a:stretch>
          </a:blipFill>
        </p:spPr>
      </p:sp>
      <p:sp>
        <p:nvSpPr>
          <p:cNvPr name="Freeform 15" id="15"/>
          <p:cNvSpPr/>
          <p:nvPr/>
        </p:nvSpPr>
        <p:spPr>
          <a:xfrm flipH="false" flipV="false" rot="0">
            <a:off x="7401013" y="183234"/>
            <a:ext cx="3547390" cy="4729854"/>
          </a:xfrm>
          <a:custGeom>
            <a:avLst/>
            <a:gdLst/>
            <a:ahLst/>
            <a:cxnLst/>
            <a:rect r="r" b="b" t="t" l="l"/>
            <a:pathLst>
              <a:path h="4729854" w="3547390">
                <a:moveTo>
                  <a:pt x="0" y="0"/>
                </a:moveTo>
                <a:lnTo>
                  <a:pt x="3547391" y="0"/>
                </a:lnTo>
                <a:lnTo>
                  <a:pt x="3547391" y="4729853"/>
                </a:lnTo>
                <a:lnTo>
                  <a:pt x="0" y="4729853"/>
                </a:lnTo>
                <a:lnTo>
                  <a:pt x="0" y="0"/>
                </a:lnTo>
                <a:close/>
              </a:path>
            </a:pathLst>
          </a:custGeom>
          <a:blipFill>
            <a:blip r:embed="rId19"/>
            <a:stretch>
              <a:fillRect l="0" t="0" r="0" b="0"/>
            </a:stretch>
          </a:blipFill>
        </p:spPr>
      </p:sp>
      <p:sp>
        <p:nvSpPr>
          <p:cNvPr name="Freeform 16" id="16"/>
          <p:cNvSpPr/>
          <p:nvPr/>
        </p:nvSpPr>
        <p:spPr>
          <a:xfrm flipH="false" flipV="false" rot="0">
            <a:off x="13922953" y="5315411"/>
            <a:ext cx="3583789" cy="4778386"/>
          </a:xfrm>
          <a:custGeom>
            <a:avLst/>
            <a:gdLst/>
            <a:ahLst/>
            <a:cxnLst/>
            <a:rect r="r" b="b" t="t" l="l"/>
            <a:pathLst>
              <a:path h="4778386" w="3583789">
                <a:moveTo>
                  <a:pt x="0" y="0"/>
                </a:moveTo>
                <a:lnTo>
                  <a:pt x="3583789" y="0"/>
                </a:lnTo>
                <a:lnTo>
                  <a:pt x="3583789" y="4778386"/>
                </a:lnTo>
                <a:lnTo>
                  <a:pt x="0" y="4778386"/>
                </a:lnTo>
                <a:lnTo>
                  <a:pt x="0" y="0"/>
                </a:lnTo>
                <a:close/>
              </a:path>
            </a:pathLst>
          </a:custGeom>
          <a:blipFill>
            <a:blip r:embed="rId20"/>
            <a:stretch>
              <a:fillRect l="0" t="0" r="0" b="0"/>
            </a:stretch>
          </a:blipFill>
        </p:spPr>
      </p:sp>
      <p:sp>
        <p:nvSpPr>
          <p:cNvPr name="Freeform 17" id="17"/>
          <p:cNvSpPr/>
          <p:nvPr/>
        </p:nvSpPr>
        <p:spPr>
          <a:xfrm flipH="false" flipV="false" rot="0">
            <a:off x="13786542" y="183234"/>
            <a:ext cx="3720200" cy="4960266"/>
          </a:xfrm>
          <a:custGeom>
            <a:avLst/>
            <a:gdLst/>
            <a:ahLst/>
            <a:cxnLst/>
            <a:rect r="r" b="b" t="t" l="l"/>
            <a:pathLst>
              <a:path h="4960266" w="3720200">
                <a:moveTo>
                  <a:pt x="0" y="0"/>
                </a:moveTo>
                <a:lnTo>
                  <a:pt x="3720200" y="0"/>
                </a:lnTo>
                <a:lnTo>
                  <a:pt x="3720200" y="4960266"/>
                </a:lnTo>
                <a:lnTo>
                  <a:pt x="0" y="4960266"/>
                </a:lnTo>
                <a:lnTo>
                  <a:pt x="0" y="0"/>
                </a:lnTo>
                <a:close/>
              </a:path>
            </a:pathLst>
          </a:custGeom>
          <a:blipFill>
            <a:blip r:embed="rId21"/>
            <a:stretch>
              <a:fillRect l="0" t="0" r="0" b="0"/>
            </a:stretch>
          </a:blipFill>
        </p:spPr>
      </p:sp>
      <p:sp>
        <p:nvSpPr>
          <p:cNvPr name="Freeform 18" id="18"/>
          <p:cNvSpPr/>
          <p:nvPr/>
        </p:nvSpPr>
        <p:spPr>
          <a:xfrm flipH="false" flipV="false" rot="0">
            <a:off x="4246940" y="5033686"/>
            <a:ext cx="3646835" cy="4862446"/>
          </a:xfrm>
          <a:custGeom>
            <a:avLst/>
            <a:gdLst/>
            <a:ahLst/>
            <a:cxnLst/>
            <a:rect r="r" b="b" t="t" l="l"/>
            <a:pathLst>
              <a:path h="4862446" w="3646835">
                <a:moveTo>
                  <a:pt x="0" y="0"/>
                </a:moveTo>
                <a:lnTo>
                  <a:pt x="3646835" y="0"/>
                </a:lnTo>
                <a:lnTo>
                  <a:pt x="3646835" y="4862446"/>
                </a:lnTo>
                <a:lnTo>
                  <a:pt x="0" y="4862446"/>
                </a:lnTo>
                <a:lnTo>
                  <a:pt x="0" y="0"/>
                </a:lnTo>
                <a:close/>
              </a:path>
            </a:pathLst>
          </a:custGeom>
          <a:blipFill>
            <a:blip r:embed="rId22"/>
            <a:stretch>
              <a:fillRect l="0" t="0" r="0" b="0"/>
            </a:stretch>
          </a:blipFill>
        </p:spPr>
      </p:sp>
      <p:sp>
        <p:nvSpPr>
          <p:cNvPr name="Freeform 19" id="19"/>
          <p:cNvSpPr/>
          <p:nvPr/>
        </p:nvSpPr>
        <p:spPr>
          <a:xfrm flipH="false" flipV="false" rot="0">
            <a:off x="127917" y="2520106"/>
            <a:ext cx="3823907" cy="5098542"/>
          </a:xfrm>
          <a:custGeom>
            <a:avLst/>
            <a:gdLst/>
            <a:ahLst/>
            <a:cxnLst/>
            <a:rect r="r" b="b" t="t" l="l"/>
            <a:pathLst>
              <a:path h="5098542" w="3823907">
                <a:moveTo>
                  <a:pt x="0" y="0"/>
                </a:moveTo>
                <a:lnTo>
                  <a:pt x="3823906" y="0"/>
                </a:lnTo>
                <a:lnTo>
                  <a:pt x="3823906" y="5098542"/>
                </a:lnTo>
                <a:lnTo>
                  <a:pt x="0" y="5098542"/>
                </a:lnTo>
                <a:lnTo>
                  <a:pt x="0" y="0"/>
                </a:lnTo>
                <a:close/>
              </a:path>
            </a:pathLst>
          </a:custGeom>
          <a:blipFill>
            <a:blip r:embed="rId23"/>
            <a:stretch>
              <a:fillRect l="0" t="0" r="0" b="0"/>
            </a:stretch>
          </a:blipFill>
        </p:spPr>
      </p:sp>
      <p:sp>
        <p:nvSpPr>
          <p:cNvPr name="TextBox 20" id="20"/>
          <p:cNvSpPr txBox="true"/>
          <p:nvPr/>
        </p:nvSpPr>
        <p:spPr>
          <a:xfrm rot="0">
            <a:off x="1031264" y="364209"/>
            <a:ext cx="5841119" cy="2080367"/>
          </a:xfrm>
          <a:prstGeom prst="rect">
            <a:avLst/>
          </a:prstGeom>
        </p:spPr>
        <p:txBody>
          <a:bodyPr anchor="t" rtlCol="false" tIns="0" lIns="0" bIns="0" rIns="0">
            <a:spAutoFit/>
          </a:bodyPr>
          <a:lstStyle/>
          <a:p>
            <a:pPr algn="ctr">
              <a:lnSpc>
                <a:spcPts val="5322"/>
              </a:lnSpc>
            </a:pPr>
            <a:r>
              <a:rPr lang="en-US" b="true" sz="5980">
                <a:solidFill>
                  <a:srgbClr val="F092B4"/>
                </a:solidFill>
                <a:latin typeface="Signika Bold"/>
                <a:ea typeface="Signika Bold"/>
                <a:cs typeface="Signika Bold"/>
                <a:sym typeface="Signika Bold"/>
              </a:rPr>
              <a:t>OTHER POSSIBLE DESIGNS WE CONSIDERED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DAG5b6a27mg</dc:identifier>
  <dcterms:modified xsi:type="dcterms:W3CDTF">2011-08-01T06:04:30Z</dcterms:modified>
  <cp:revision>1</cp:revision>
  <dc:title>Group Project</dc:title>
</cp:coreProperties>
</file>